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20" r:id="rId3"/>
    <p:sldId id="403" r:id="rId4"/>
    <p:sldId id="402" r:id="rId5"/>
    <p:sldId id="442" r:id="rId6"/>
    <p:sldId id="404" r:id="rId7"/>
    <p:sldId id="405" r:id="rId8"/>
    <p:sldId id="406" r:id="rId9"/>
    <p:sldId id="408" r:id="rId10"/>
    <p:sldId id="410" r:id="rId11"/>
    <p:sldId id="411" r:id="rId12"/>
    <p:sldId id="443" r:id="rId13"/>
    <p:sldId id="414" r:id="rId14"/>
    <p:sldId id="415" r:id="rId15"/>
    <p:sldId id="416" r:id="rId16"/>
    <p:sldId id="417" r:id="rId17"/>
    <p:sldId id="418" r:id="rId18"/>
    <p:sldId id="419" r:id="rId19"/>
    <p:sldId id="421" r:id="rId20"/>
    <p:sldId id="422" r:id="rId21"/>
    <p:sldId id="423" r:id="rId22"/>
    <p:sldId id="424" r:id="rId23"/>
    <p:sldId id="425" r:id="rId24"/>
    <p:sldId id="446" r:id="rId25"/>
    <p:sldId id="445" r:id="rId26"/>
    <p:sldId id="441" r:id="rId27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15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A99E-DDB5-4605-AC7D-747B5E188A6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1855-5634-46DD-8985-FDB9DD85494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6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11C9-DB74-4CAE-B6CE-DE02CC29A56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2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E9ED-49BF-4F75-8AE6-FC8E8A06AB7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4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B2B7-1CC1-4134-8689-78872BFDE5C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8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06EA-3233-442F-B6CD-DA12C005645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9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2C2E-1653-4CC9-BC54-00E4ABFE772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6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52AA-497F-40F2-A2F4-034EF74817D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7806-7628-4879-A995-C5A9F14EACE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5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F44-863D-43CD-81F1-C5BDF8BCCFD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7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903-ED4B-4167-A819-AC1DEF5613B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3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C70A-2985-4A71-902C-A4F7B842187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0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gnyklc623@hot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54295" cy="58566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4000" dirty="0" smtClean="0">
                <a:solidFill>
                  <a:schemeClr val="tx1"/>
                </a:solidFill>
              </a:rPr>
              <a:t> </a:t>
            </a:r>
            <a:r>
              <a:rPr lang="tr-TR" sz="3100" b="1" dirty="0">
                <a:solidFill>
                  <a:srgbClr val="800000"/>
                </a:solidFill>
                <a:latin typeface="Calisto MT" panose="02040603050505030304" pitchFamily="18" charset="0"/>
              </a:rPr>
              <a:t>TAŞINIR KAYIT </a:t>
            </a:r>
            <a:r>
              <a:rPr lang="tr-TR" sz="3100" b="1" dirty="0" smtClean="0">
                <a:solidFill>
                  <a:srgbClr val="800000"/>
                </a:solidFill>
                <a:latin typeface="Calisto MT" panose="02040603050505030304" pitchFamily="18" charset="0"/>
              </a:rPr>
              <a:t>YÖNETİM SİSTEMİ </a:t>
            </a:r>
            <a:br>
              <a:rPr lang="tr-TR" sz="3100" b="1" dirty="0" smtClean="0">
                <a:solidFill>
                  <a:srgbClr val="800000"/>
                </a:solidFill>
                <a:latin typeface="Calisto MT" panose="02040603050505030304" pitchFamily="18" charset="0"/>
              </a:rPr>
            </a:br>
            <a:r>
              <a:rPr lang="tr-TR" sz="3100" b="1" dirty="0" smtClean="0">
                <a:solidFill>
                  <a:srgbClr val="800000"/>
                </a:solidFill>
                <a:latin typeface="Calisto MT" panose="02040603050505030304" pitchFamily="18" charset="0"/>
              </a:rPr>
              <a:t>(</a:t>
            </a:r>
            <a:r>
              <a:rPr lang="tr-TR" sz="3100" b="1" dirty="0">
                <a:solidFill>
                  <a:srgbClr val="800000"/>
                </a:solidFill>
                <a:latin typeface="Calisto MT" panose="02040603050505030304" pitchFamily="18" charset="0"/>
              </a:rPr>
              <a:t>TKYS)</a:t>
            </a:r>
            <a:r>
              <a:rPr lang="tr-TR" sz="3100" b="1" dirty="0" smtClean="0">
                <a:solidFill>
                  <a:srgbClr val="800000"/>
                </a:solidFill>
                <a:latin typeface="Calisto MT" panose="02040603050505030304" pitchFamily="18" charset="0"/>
              </a:rPr>
              <a:t/>
            </a:r>
            <a:br>
              <a:rPr lang="tr-TR" sz="3100" b="1" dirty="0" smtClean="0">
                <a:solidFill>
                  <a:srgbClr val="800000"/>
                </a:solidFill>
                <a:latin typeface="Calisto MT" panose="02040603050505030304" pitchFamily="18" charset="0"/>
              </a:rPr>
            </a:br>
            <a:r>
              <a:rPr lang="tr-TR" sz="3100" b="1" dirty="0" smtClean="0">
                <a:solidFill>
                  <a:srgbClr val="800000"/>
                </a:solidFill>
                <a:latin typeface="Calisto MT" panose="02040603050505030304" pitchFamily="18" charset="0"/>
              </a:rPr>
              <a:t/>
            </a:r>
            <a:br>
              <a:rPr lang="tr-TR" sz="3100" b="1" dirty="0" smtClean="0">
                <a:solidFill>
                  <a:srgbClr val="800000"/>
                </a:solidFill>
                <a:latin typeface="Calisto MT" panose="02040603050505030304" pitchFamily="18" charset="0"/>
              </a:rPr>
            </a:br>
            <a:r>
              <a:rPr lang="tr-TR" sz="3100" dirty="0" smtClean="0">
                <a:solidFill>
                  <a:srgbClr val="800000"/>
                </a:solidFill>
                <a:latin typeface="Calisto MT" panose="02040603050505030304" pitchFamily="18" charset="0"/>
              </a:rPr>
              <a:t>Günay KILIÇ</a:t>
            </a:r>
            <a:br>
              <a:rPr lang="tr-TR" sz="3100" dirty="0" smtClean="0">
                <a:solidFill>
                  <a:srgbClr val="800000"/>
                </a:solidFill>
                <a:latin typeface="Calisto MT" panose="02040603050505030304" pitchFamily="18" charset="0"/>
              </a:rPr>
            </a:br>
            <a:r>
              <a:rPr lang="tr-TR" sz="3100" dirty="0">
                <a:solidFill>
                  <a:srgbClr val="800000"/>
                </a:solidFill>
                <a:latin typeface="Calisto MT" panose="02040603050505030304" pitchFamily="18" charset="0"/>
              </a:rPr>
              <a:t>Taşınır Kayıt Yetkilisi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1635" r="1559" b="7418"/>
          <a:stretch/>
        </p:blipFill>
        <p:spPr bwMode="auto">
          <a:xfrm>
            <a:off x="352520" y="1022034"/>
            <a:ext cx="8539958" cy="5333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-36512" y="44624"/>
            <a:ext cx="39452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 Taşınır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İstekleri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5436096" y="5157192"/>
            <a:ext cx="2846582" cy="48605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Oluşturulan Taşınır İstek Belgesi raporu alınır.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146588" y="2451368"/>
            <a:ext cx="6228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39552" y="2955424"/>
            <a:ext cx="864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6553200" y="2469096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7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31684" t="12629" r="32609" b="4937"/>
          <a:stretch/>
        </p:blipFill>
        <p:spPr bwMode="auto">
          <a:xfrm>
            <a:off x="4067944" y="450250"/>
            <a:ext cx="4320480" cy="6075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-36512" y="44624"/>
            <a:ext cx="39452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 Taşınır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İstekleri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637404" y="655752"/>
            <a:ext cx="1188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4184252" y="3140968"/>
            <a:ext cx="208823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Belirtme Çizgisi 10"/>
          <p:cNvSpPr/>
          <p:nvPr/>
        </p:nvSpPr>
        <p:spPr>
          <a:xfrm>
            <a:off x="386727" y="1074290"/>
            <a:ext cx="3537201" cy="5400600"/>
          </a:xfrm>
          <a:prstGeom prst="rightArrowCallou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>
                <a:solidFill>
                  <a:srgbClr val="FF0000"/>
                </a:solidFill>
              </a:rPr>
              <a:t>Oluşturulan Taşınır İstek belgesi imzalanarak ilgili Taşınır Kayıt Yetkilisine verilir.</a:t>
            </a:r>
            <a:endParaRPr lang="tr-T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59632" y="3070701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1.1.2 TAŞINIR TALEPLERİ  </a:t>
            </a:r>
            <a:endParaRPr lang="tr-TR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1634" r="1141" b="4818"/>
          <a:stretch/>
        </p:blipFill>
        <p:spPr bwMode="auto">
          <a:xfrm>
            <a:off x="352520" y="1021500"/>
            <a:ext cx="8539958" cy="5334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-36512" y="44624"/>
            <a:ext cx="4182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1.1.1. Taşınır Talepleri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4740176" y="5517232"/>
            <a:ext cx="4141005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Sisteme ilk girildiğinde ‘’Bekleyen İşlemler ‘’ bulunmaktadır uyarısı gelmektedir</a:t>
            </a:r>
          </a:p>
        </p:txBody>
      </p:sp>
      <p:pic>
        <p:nvPicPr>
          <p:cNvPr id="8" name="Resim 7"/>
          <p:cNvPicPr/>
          <p:nvPr/>
        </p:nvPicPr>
        <p:blipFill rotWithShape="1">
          <a:blip r:embed="rId3"/>
          <a:srcRect l="26944" t="31078" r="17641" b="15819"/>
          <a:stretch/>
        </p:blipFill>
        <p:spPr bwMode="auto">
          <a:xfrm>
            <a:off x="2339753" y="2569210"/>
            <a:ext cx="3827050" cy="2299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358592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3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1882" r="1266" b="4725"/>
          <a:stretch/>
        </p:blipFill>
        <p:spPr bwMode="auto">
          <a:xfrm>
            <a:off x="355259" y="1021499"/>
            <a:ext cx="8537219" cy="5334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-36512" y="44624"/>
            <a:ext cx="4182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1.1.1. Taşınır Talepleri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5613170" y="4399985"/>
            <a:ext cx="2846582" cy="7505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Sırasıyla;</a:t>
            </a:r>
          </a:p>
          <a:p>
            <a:r>
              <a:rPr lang="tr-TR" sz="1050" dirty="0" smtClean="0">
                <a:solidFill>
                  <a:schemeClr val="tx1"/>
                </a:solidFill>
              </a:rPr>
              <a:t>   1-Taşınır Mal İşlemleri</a:t>
            </a:r>
          </a:p>
          <a:p>
            <a:r>
              <a:rPr lang="tr-TR" sz="1050" dirty="0" smtClean="0">
                <a:solidFill>
                  <a:schemeClr val="tx1"/>
                </a:solidFill>
              </a:rPr>
              <a:t>   2-Taşınır Talepleri</a:t>
            </a:r>
          </a:p>
          <a:p>
            <a:r>
              <a:rPr lang="tr-TR" sz="1050" dirty="0" smtClean="0">
                <a:solidFill>
                  <a:schemeClr val="tx1"/>
                </a:solidFill>
              </a:rPr>
              <a:t>   3-Taşınır İstek Belgesi menüsü Açılır.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3284984"/>
            <a:ext cx="864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55259" y="2762456"/>
            <a:ext cx="864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467544" y="3176984"/>
            <a:ext cx="864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2339752" y="2393180"/>
            <a:ext cx="6120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varlatılmış Dikdörtgen 15"/>
          <p:cNvSpPr/>
          <p:nvPr/>
        </p:nvSpPr>
        <p:spPr>
          <a:xfrm>
            <a:off x="5626172" y="5254648"/>
            <a:ext cx="2846582" cy="406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Oluşturulacak İstek Seçilerek Link Tıklanır. 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22820" y="2404296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35567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8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1973" r="994" b="6630"/>
          <a:stretch/>
        </p:blipFill>
        <p:spPr bwMode="auto">
          <a:xfrm>
            <a:off x="355259" y="1020964"/>
            <a:ext cx="8537219" cy="5334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-36512" y="44624"/>
            <a:ext cx="4182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1.1.1. Taşınır Talepleri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339752" y="2420960"/>
            <a:ext cx="4824536" cy="6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346442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2257" r="1383" b="6921"/>
          <a:stretch/>
        </p:blipFill>
        <p:spPr bwMode="auto">
          <a:xfrm>
            <a:off x="355259" y="1020429"/>
            <a:ext cx="8537219" cy="5335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-36512" y="44624"/>
            <a:ext cx="4182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1.1.1. Taşınır Talepleri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339752" y="2436144"/>
            <a:ext cx="4824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2339752" y="2583566"/>
            <a:ext cx="4824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339752" y="2734792"/>
            <a:ext cx="4824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2339752" y="2882214"/>
            <a:ext cx="4824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4644008" y="2439620"/>
            <a:ext cx="360000" cy="576000"/>
          </a:xfrm>
          <a:prstGeom prst="rect">
            <a:avLst/>
          </a:prstGeom>
          <a:solidFill>
            <a:schemeClr val="accent6">
              <a:lumMod val="40000"/>
              <a:lumOff val="60000"/>
              <a:alpha val="5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5004008" y="5445224"/>
            <a:ext cx="3583035" cy="406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İstek yapılan malzemeler depo mevcutları oranında karşılanır.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5004009" y="5880700"/>
            <a:ext cx="2016264" cy="406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Ve Malzeme Listesi linki tıklanır.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336324" y="1867684"/>
            <a:ext cx="684000" cy="151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3491880" y="3901370"/>
            <a:ext cx="3456384" cy="89578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NOT : İstek Yapılan Miktarın altında malzeme karşılanabilir fakat istek miktarının üzerinde malzeme karşılanamaz.</a:t>
            </a:r>
            <a:endParaRPr lang="tr-TR" sz="1400" b="1" dirty="0">
              <a:solidFill>
                <a:srgbClr val="FF0000"/>
              </a:solidFill>
            </a:endParaRPr>
          </a:p>
        </p:txBody>
      </p:sp>
      <p:pic>
        <p:nvPicPr>
          <p:cNvPr id="18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35567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0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/>
          <a:srcRect t="12114" r="896" b="6207"/>
          <a:stretch/>
        </p:blipFill>
        <p:spPr bwMode="auto">
          <a:xfrm>
            <a:off x="355259" y="1019894"/>
            <a:ext cx="8537219" cy="5335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-36512" y="44624"/>
            <a:ext cx="4182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1.1.1. Taşınır Talepleri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740828" y="2924944"/>
            <a:ext cx="48240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851920" y="4581128"/>
            <a:ext cx="3583035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Karşılanan malzemeler işaretlenip </a:t>
            </a:r>
            <a:r>
              <a:rPr lang="tr-TR" sz="1050" b="1" dirty="0" smtClean="0">
                <a:solidFill>
                  <a:schemeClr val="tx1"/>
                </a:solidFill>
              </a:rPr>
              <a:t>‘’Taşınır İşlem/Taşınır Teslim Belgesi Oluştur’’ </a:t>
            </a:r>
            <a:r>
              <a:rPr lang="tr-TR" sz="1050" dirty="0" smtClean="0">
                <a:solidFill>
                  <a:schemeClr val="tx1"/>
                </a:solidFill>
              </a:rPr>
              <a:t>Tıklanır.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733208" y="2555855"/>
            <a:ext cx="1584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351236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1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1545" b="4655"/>
          <a:stretch/>
        </p:blipFill>
        <p:spPr bwMode="auto">
          <a:xfrm>
            <a:off x="355259" y="1019359"/>
            <a:ext cx="8537219" cy="5336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-36512" y="44624"/>
            <a:ext cx="4182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1.1.1. Taşınır Talepleri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267744" y="1878732"/>
            <a:ext cx="468052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6012160" y="5157192"/>
            <a:ext cx="255682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Onaylama İşlemlerine Gidilerek Onaysız Taşınır İşlem Fişi Onaylanır.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539552" y="4293096"/>
            <a:ext cx="684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358592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4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/>
          <a:srcRect t="11547" r="1155" b="4937"/>
          <a:stretch/>
        </p:blipFill>
        <p:spPr bwMode="auto">
          <a:xfrm>
            <a:off x="355259" y="1018824"/>
            <a:ext cx="8537219" cy="5336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-36512" y="44624"/>
            <a:ext cx="4182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1.1.1. Taşınır Talepleri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376448" y="2719350"/>
            <a:ext cx="6228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6012160" y="4693786"/>
            <a:ext cx="255682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Oluşturulan Onaysız Taşınır İşlem Fişi Onaylanana kadar fiyat oluşmaz.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275856" y="2261648"/>
            <a:ext cx="648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35755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5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139279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Sunum Planı</a:t>
            </a:r>
            <a:endParaRPr lang="tr-TR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682501" y="1412776"/>
            <a:ext cx="7777931" cy="439248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31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Taşınır Mal İşlemleri 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31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1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	</a:t>
            </a:r>
            <a:r>
              <a:rPr kumimoji="0" lang="tr-TR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1.1. TÜKETİME VERME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b="1" noProof="0" dirty="0" smtClean="0">
                <a:solidFill>
                  <a:srgbClr val="FF0000"/>
                </a:solidFill>
                <a:latin typeface="Calibri"/>
              </a:rPr>
              <a:t>      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b="1" dirty="0">
                <a:solidFill>
                  <a:srgbClr val="FF0000"/>
                </a:solidFill>
                <a:latin typeface="Calibri"/>
              </a:rPr>
              <a:t>	</a:t>
            </a:r>
            <a:r>
              <a:rPr lang="tr-TR" sz="2800" b="1" dirty="0" smtClean="0">
                <a:solidFill>
                  <a:srgbClr val="FF0000"/>
                </a:solidFill>
                <a:latin typeface="Calibri"/>
              </a:rPr>
              <a:t>	</a:t>
            </a:r>
            <a:r>
              <a:rPr lang="tr-TR" sz="2800" b="1" noProof="0" dirty="0" smtClean="0">
                <a:solidFill>
                  <a:srgbClr val="FF0000"/>
                </a:solidFill>
                <a:latin typeface="Calibri"/>
              </a:rPr>
              <a:t>1.1.1. Taşınır İstekleri: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tr-TR" sz="2800" b="1" dirty="0" smtClean="0">
                <a:solidFill>
                  <a:sysClr val="windowText" lastClr="000000"/>
                </a:solidFill>
                <a:latin typeface="Calibri"/>
              </a:rPr>
              <a:t>          	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tr-TR" sz="2800" b="1" dirty="0" smtClean="0">
                <a:solidFill>
                  <a:sysClr val="windowText" lastClr="000000"/>
                </a:solidFill>
                <a:latin typeface="Calibri"/>
              </a:rPr>
              <a:t>     		</a:t>
            </a:r>
            <a:r>
              <a:rPr lang="tr-TR" sz="2800" b="1" dirty="0" smtClean="0">
                <a:solidFill>
                  <a:srgbClr val="FF0000"/>
                </a:solidFill>
                <a:latin typeface="Calibri"/>
              </a:rPr>
              <a:t>1.1.2. Taşınır Talepleri: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2800" b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tr-TR" sz="2800" b="1" dirty="0" smtClean="0">
                <a:solidFill>
                  <a:srgbClr val="FF0000"/>
                </a:solidFill>
              </a:rPr>
              <a:t>	</a:t>
            </a:r>
            <a:endParaRPr lang="tr-TR" sz="2800" b="1" dirty="0">
              <a:solidFill>
                <a:srgbClr val="FF0000"/>
              </a:solidFill>
              <a:latin typeface="Calibri"/>
            </a:endParaRPr>
          </a:p>
          <a:p>
            <a:pPr lvl="0">
              <a:defRPr/>
            </a:pPr>
            <a:r>
              <a:rPr lang="tr-TR" sz="2800" b="1" dirty="0">
                <a:solidFill>
                  <a:sysClr val="windowText" lastClr="000000"/>
                </a:solidFill>
              </a:rPr>
              <a:t> 		</a:t>
            </a:r>
            <a:r>
              <a:rPr lang="tr-TR" sz="2800" b="1" noProof="0" dirty="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62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/>
          <a:srcRect l="33035" t="11401" r="34180" b="5904"/>
          <a:stretch/>
        </p:blipFill>
        <p:spPr bwMode="auto">
          <a:xfrm>
            <a:off x="4067944" y="521677"/>
            <a:ext cx="4327833" cy="6075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-36512" y="44624"/>
            <a:ext cx="4182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1.1.1. Taşınır Talepleri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836712" y="739258"/>
            <a:ext cx="432048" cy="2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4145980" y="1647272"/>
            <a:ext cx="6907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7596997" y="2753220"/>
            <a:ext cx="756000" cy="10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Belirtme Çizgisi 12"/>
          <p:cNvSpPr/>
          <p:nvPr/>
        </p:nvSpPr>
        <p:spPr>
          <a:xfrm>
            <a:off x="386727" y="1074290"/>
            <a:ext cx="3537201" cy="5400600"/>
          </a:xfrm>
          <a:prstGeom prst="rightArrowCallou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>
                <a:solidFill>
                  <a:srgbClr val="FF0000"/>
                </a:solidFill>
              </a:rPr>
              <a:t>Oluşturulan Onaysız Taşınır İşlem Fişi .</a:t>
            </a:r>
            <a:endParaRPr lang="tr-T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5796168" y="4309986"/>
            <a:ext cx="255682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Oluşturulan Onaysız Taşınır İşlem Fişi Onaylanana kadar fiyat oluşmaz.</a:t>
            </a:r>
            <a:endParaRPr lang="tr-TR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1547" r="1155" b="4937"/>
          <a:stretch/>
        </p:blipFill>
        <p:spPr bwMode="auto">
          <a:xfrm>
            <a:off x="355259" y="1018824"/>
            <a:ext cx="8537219" cy="5336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-36512" y="44624"/>
            <a:ext cx="4182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1.1.1. Taşınır Talepleri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339752" y="2708936"/>
            <a:ext cx="6300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6012160" y="4693786"/>
            <a:ext cx="255682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Onaylama İşlemlerine Gidilerek Onaysız Taşınır İşlem Fişi Onaylanır ve TİF Oluşturulur.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944103" y="2260280"/>
            <a:ext cx="36681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/>
          <p:nvPr/>
        </p:nvPicPr>
        <p:blipFill rotWithShape="1">
          <a:blip r:embed="rId3"/>
          <a:srcRect l="32951" t="11830" r="34023" b="5621"/>
          <a:stretch/>
        </p:blipFill>
        <p:spPr bwMode="auto">
          <a:xfrm>
            <a:off x="2339752" y="2883328"/>
            <a:ext cx="2161767" cy="3340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/>
          <p:cNvSpPr/>
          <p:nvPr/>
        </p:nvSpPr>
        <p:spPr>
          <a:xfrm>
            <a:off x="2304688" y="3473300"/>
            <a:ext cx="54901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2" descr="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360472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32951" t="11830" r="34023" b="5621"/>
          <a:stretch/>
        </p:blipFill>
        <p:spPr bwMode="auto">
          <a:xfrm>
            <a:off x="4067944" y="445206"/>
            <a:ext cx="4327833" cy="6052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-36512" y="44624"/>
            <a:ext cx="4182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1.1.1. Taşınır Talepleri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4067944" y="1484784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Belirtme Çizgisi 8"/>
          <p:cNvSpPr/>
          <p:nvPr/>
        </p:nvSpPr>
        <p:spPr>
          <a:xfrm>
            <a:off x="179512" y="980728"/>
            <a:ext cx="3816424" cy="5400600"/>
          </a:xfrm>
          <a:prstGeom prst="rightArrowCallou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Oluşturulan Taşınır İşlem Fişi  </a:t>
            </a:r>
            <a:r>
              <a:rPr lang="tr-TR" sz="2400" dirty="0" smtClean="0">
                <a:solidFill>
                  <a:srgbClr val="FF0000"/>
                </a:solidFill>
              </a:rPr>
              <a:t> 2 </a:t>
            </a:r>
            <a:r>
              <a:rPr lang="tr-TR" sz="2400" dirty="0">
                <a:solidFill>
                  <a:srgbClr val="FF0000"/>
                </a:solidFill>
              </a:rPr>
              <a:t>Nüsha halinde çıkartılır; </a:t>
            </a:r>
          </a:p>
          <a:p>
            <a:pPr lvl="0" algn="ctr"/>
            <a:endParaRPr lang="tr-TR" sz="2400" dirty="0">
              <a:solidFill>
                <a:srgbClr val="FF0000"/>
              </a:solidFill>
            </a:endParaRPr>
          </a:p>
          <a:p>
            <a:pPr lvl="0"/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b="1" dirty="0">
                <a:solidFill>
                  <a:srgbClr val="FF0000"/>
                </a:solidFill>
              </a:rPr>
              <a:t>1- Dosyasında Muhafaza Edilir,</a:t>
            </a:r>
          </a:p>
          <a:p>
            <a:pPr lvl="0"/>
            <a:r>
              <a:rPr lang="tr-TR" sz="2400" b="1" dirty="0">
                <a:solidFill>
                  <a:srgbClr val="FF0000"/>
                </a:solidFill>
              </a:rPr>
              <a:t>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2- </a:t>
            </a:r>
            <a:r>
              <a:rPr lang="tr-TR" sz="2400" b="1" dirty="0">
                <a:solidFill>
                  <a:srgbClr val="FF0000"/>
                </a:solidFill>
              </a:rPr>
              <a:t>İstek Yapan İstek Birim Yetkilisine verilir.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1687" r="1475" b="5214"/>
          <a:stretch/>
        </p:blipFill>
        <p:spPr bwMode="auto">
          <a:xfrm>
            <a:off x="355258" y="1042658"/>
            <a:ext cx="8537219" cy="5313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Resim 5"/>
          <p:cNvPicPr/>
          <p:nvPr/>
        </p:nvPicPr>
        <p:blipFill rotWithShape="1">
          <a:blip r:embed="rId3"/>
          <a:srcRect l="43623" t="49312" r="44671" b="42272"/>
          <a:stretch/>
        </p:blipFill>
        <p:spPr bwMode="auto">
          <a:xfrm>
            <a:off x="3779912" y="4119644"/>
            <a:ext cx="1528031" cy="533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-36512" y="44624"/>
            <a:ext cx="4182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1.1.1. Taşınır Talepleri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42836" y="3926356"/>
            <a:ext cx="5004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4716016" y="5877272"/>
            <a:ext cx="4141005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Oluşturulan </a:t>
            </a:r>
            <a:r>
              <a:rPr lang="tr-TR" sz="1050" dirty="0" smtClean="0">
                <a:solidFill>
                  <a:schemeClr val="tx1"/>
                </a:solidFill>
              </a:rPr>
              <a:t>Tüketim Malzeme Çıkışı </a:t>
            </a:r>
            <a:r>
              <a:rPr lang="tr-TR" sz="1050" dirty="0" err="1" smtClean="0">
                <a:solidFill>
                  <a:schemeClr val="tx1"/>
                </a:solidFill>
              </a:rPr>
              <a:t>TİF’i</a:t>
            </a:r>
            <a:r>
              <a:rPr lang="tr-TR" sz="1050" dirty="0" smtClean="0">
                <a:solidFill>
                  <a:schemeClr val="tx1"/>
                </a:solidFill>
              </a:rPr>
              <a:t> ‘</a:t>
            </a:r>
            <a:r>
              <a:rPr lang="tr-TR" sz="1050" dirty="0">
                <a:solidFill>
                  <a:schemeClr val="tx1"/>
                </a:solidFill>
              </a:rPr>
              <a:t>’Harcama Yönetim Sistemine Gönder’’ Butonuna Basılarak İşlem Sonlandırılır.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194709" y="3560778"/>
            <a:ext cx="1093986" cy="99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360472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36512" y="44624"/>
            <a:ext cx="4182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1.1.1. Taşınır Talepleri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Resim 10"/>
          <p:cNvPicPr/>
          <p:nvPr/>
        </p:nvPicPr>
        <p:blipFill rotWithShape="1">
          <a:blip r:embed="rId2"/>
          <a:srcRect l="32883" t="12542" r="34088" b="5071"/>
          <a:stretch/>
        </p:blipFill>
        <p:spPr bwMode="auto">
          <a:xfrm>
            <a:off x="4780671" y="400729"/>
            <a:ext cx="3967793" cy="6052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>
            <a:off x="5364088" y="476672"/>
            <a:ext cx="26642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Belirtme Çizgisi 11"/>
          <p:cNvSpPr/>
          <p:nvPr/>
        </p:nvSpPr>
        <p:spPr>
          <a:xfrm>
            <a:off x="209489" y="1047971"/>
            <a:ext cx="4509517" cy="5400600"/>
          </a:xfrm>
          <a:prstGeom prst="rightArrowCallou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ÖNEMLİ !!!</a:t>
            </a:r>
          </a:p>
          <a:p>
            <a:pPr algn="ctr"/>
            <a:endParaRPr lang="tr-TR" sz="16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1600" dirty="0" smtClean="0">
                <a:solidFill>
                  <a:srgbClr val="FF0000"/>
                </a:solidFill>
              </a:rPr>
              <a:t>Tüketim </a:t>
            </a:r>
            <a:r>
              <a:rPr lang="tr-TR" sz="1600" dirty="0">
                <a:solidFill>
                  <a:srgbClr val="FF0000"/>
                </a:solidFill>
              </a:rPr>
              <a:t>Malzemelerinin Çıkışlarının Muhasebeleşmesi 3 er aylık dönemler halinde  gerçekleştirilir ve dönemin bittiği ilk gün 3 aylık Tüketim Raporu düzenlenerek muhasebeleştirilir.</a:t>
            </a:r>
          </a:p>
          <a:p>
            <a:endParaRPr lang="tr-TR" sz="1600" dirty="0">
              <a:solidFill>
                <a:srgbClr val="FF0000"/>
              </a:solidFill>
            </a:endParaRPr>
          </a:p>
          <a:p>
            <a:r>
              <a:rPr lang="tr-TR" sz="1400" u="sng" dirty="0" smtClean="0">
                <a:solidFill>
                  <a:srgbClr val="FF0000"/>
                </a:solidFill>
              </a:rPr>
              <a:t>1’inci </a:t>
            </a:r>
            <a:r>
              <a:rPr lang="tr-TR" sz="1400" u="sng" dirty="0">
                <a:solidFill>
                  <a:srgbClr val="FF0000"/>
                </a:solidFill>
              </a:rPr>
              <a:t>Dönem  </a:t>
            </a:r>
            <a:r>
              <a:rPr lang="tr-TR" sz="1400" u="sng" dirty="0" smtClean="0">
                <a:solidFill>
                  <a:srgbClr val="FF0000"/>
                </a:solidFill>
              </a:rPr>
              <a:t>: </a:t>
            </a:r>
            <a:r>
              <a:rPr lang="tr-TR" sz="1400" u="sng" dirty="0">
                <a:solidFill>
                  <a:srgbClr val="FF0000"/>
                </a:solidFill>
              </a:rPr>
              <a:t>01 Ocak – 31 Mart</a:t>
            </a:r>
          </a:p>
          <a:p>
            <a:r>
              <a:rPr lang="tr-TR" sz="1400" u="sng" dirty="0" smtClean="0">
                <a:solidFill>
                  <a:srgbClr val="FF0000"/>
                </a:solidFill>
              </a:rPr>
              <a:t>2’nci </a:t>
            </a:r>
            <a:r>
              <a:rPr lang="tr-TR" sz="1400" u="sng" dirty="0">
                <a:solidFill>
                  <a:srgbClr val="FF0000"/>
                </a:solidFill>
              </a:rPr>
              <a:t>Dönem   </a:t>
            </a:r>
            <a:r>
              <a:rPr lang="tr-TR" sz="1400" u="sng" dirty="0" smtClean="0">
                <a:solidFill>
                  <a:srgbClr val="FF0000"/>
                </a:solidFill>
              </a:rPr>
              <a:t>: </a:t>
            </a:r>
            <a:r>
              <a:rPr lang="tr-TR" sz="1400" u="sng" dirty="0">
                <a:solidFill>
                  <a:srgbClr val="FF0000"/>
                </a:solidFill>
              </a:rPr>
              <a:t>01 Nisan – 30 Haziran</a:t>
            </a:r>
          </a:p>
          <a:p>
            <a:r>
              <a:rPr lang="tr-TR" sz="1400" u="sng" dirty="0" smtClean="0">
                <a:solidFill>
                  <a:srgbClr val="FF0000"/>
                </a:solidFill>
              </a:rPr>
              <a:t>3’üncü </a:t>
            </a:r>
            <a:r>
              <a:rPr lang="tr-TR" sz="1400" u="sng" dirty="0">
                <a:solidFill>
                  <a:srgbClr val="FF0000"/>
                </a:solidFill>
              </a:rPr>
              <a:t>Dönem : 01 Temmuz – 30 Eylül</a:t>
            </a:r>
          </a:p>
          <a:p>
            <a:r>
              <a:rPr lang="tr-TR" sz="1400" u="sng" dirty="0" smtClean="0">
                <a:solidFill>
                  <a:srgbClr val="FF0000"/>
                </a:solidFill>
              </a:rPr>
              <a:t>4’üncü </a:t>
            </a:r>
            <a:r>
              <a:rPr lang="tr-TR" sz="1400" u="sng" dirty="0">
                <a:solidFill>
                  <a:srgbClr val="FF0000"/>
                </a:solidFill>
              </a:rPr>
              <a:t>Dönem : 01 Ekim – 31 Aralık </a:t>
            </a:r>
          </a:p>
          <a:p>
            <a:pPr algn="ctr"/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/>
          <p:nvPr/>
        </p:nvPicPr>
        <p:blipFill rotWithShape="1">
          <a:blip r:embed="rId2"/>
          <a:srcRect t="11687" r="1047" b="4928"/>
          <a:stretch/>
        </p:blipFill>
        <p:spPr bwMode="auto">
          <a:xfrm>
            <a:off x="355257" y="1042122"/>
            <a:ext cx="8537219" cy="5313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-36512" y="44624"/>
            <a:ext cx="4182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1.1.1. Taşınır Talepleri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360472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ikdörtgen 14"/>
          <p:cNvSpPr/>
          <p:nvPr/>
        </p:nvSpPr>
        <p:spPr>
          <a:xfrm>
            <a:off x="346021" y="3465016"/>
            <a:ext cx="684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539552" y="3591488"/>
            <a:ext cx="684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3032124" y="2204864"/>
            <a:ext cx="2520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3031945" y="2395098"/>
            <a:ext cx="891983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3028714" y="2582474"/>
            <a:ext cx="891983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3846133" y="3935450"/>
            <a:ext cx="299848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varlatılmış Dikdörtgen 20"/>
          <p:cNvSpPr/>
          <p:nvPr/>
        </p:nvSpPr>
        <p:spPr>
          <a:xfrm>
            <a:off x="1907704" y="4498293"/>
            <a:ext cx="2556829" cy="33245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Taşınır Raporlar / Taşınır Raporlar: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1907704" y="4847340"/>
            <a:ext cx="2556829" cy="33245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Rapor Seç,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1907704" y="5208848"/>
            <a:ext cx="2556829" cy="33245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Ait Olduğu Yıl,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1907703" y="5580004"/>
            <a:ext cx="2556829" cy="33245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Ait Olduğu </a:t>
            </a:r>
            <a:r>
              <a:rPr lang="tr-TR" sz="1050" dirty="0" err="1" smtClean="0">
                <a:solidFill>
                  <a:schemeClr val="tx1"/>
                </a:solidFill>
              </a:rPr>
              <a:t>Dömen</a:t>
            </a:r>
            <a:r>
              <a:rPr lang="tr-TR" sz="1050" dirty="0" smtClean="0">
                <a:solidFill>
                  <a:schemeClr val="tx1"/>
                </a:solidFill>
              </a:rPr>
              <a:t> Seçilir.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25" name="Yuvarlatılmış Dikdörtgen 24"/>
          <p:cNvSpPr/>
          <p:nvPr/>
        </p:nvSpPr>
        <p:spPr>
          <a:xfrm>
            <a:off x="1908950" y="5948634"/>
            <a:ext cx="2556829" cy="33245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Rapor Sekmesine Tıklanır ve rapor alınır.</a:t>
            </a:r>
            <a:endParaRPr lang="tr-TR" sz="1050" dirty="0">
              <a:solidFill>
                <a:schemeClr val="tx1"/>
              </a:solidFill>
            </a:endParaRPr>
          </a:p>
        </p:txBody>
      </p:sp>
      <p:pic>
        <p:nvPicPr>
          <p:cNvPr id="26" name="Resim 25"/>
          <p:cNvPicPr/>
          <p:nvPr/>
        </p:nvPicPr>
        <p:blipFill rotWithShape="1">
          <a:blip r:embed="rId4"/>
          <a:srcRect l="32883" t="12542" r="34088" b="5071"/>
          <a:stretch/>
        </p:blipFill>
        <p:spPr bwMode="auto">
          <a:xfrm>
            <a:off x="6015375" y="2021128"/>
            <a:ext cx="2702123" cy="411664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61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7026" y="1123578"/>
            <a:ext cx="87849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Günay KILIÇ</a:t>
            </a:r>
          </a:p>
          <a:p>
            <a:pPr algn="ctr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Taşınır Kayıt Yetkilisi</a:t>
            </a:r>
          </a:p>
          <a:p>
            <a:pPr algn="ctr"/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b="1" u="sng" dirty="0" smtClean="0">
                <a:latin typeface="Arial" pitchFamily="34" charset="0"/>
                <a:cs typeface="Arial" pitchFamily="34" charset="0"/>
                <a:hlinkClick r:id="rId2"/>
              </a:rPr>
              <a:t>gnyklc623@hotmail.com</a:t>
            </a:r>
            <a:endParaRPr lang="tr-TR" sz="24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" y="5521637"/>
            <a:ext cx="9144000" cy="114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179512" y="189390"/>
            <a:ext cx="1117240" cy="11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7569560" y="260648"/>
            <a:ext cx="1117240" cy="11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504" y="2564904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1.1. TÜKETİME </a:t>
            </a:r>
            <a:r>
              <a:rPr lang="tr-TR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VERME</a:t>
            </a:r>
          </a:p>
          <a:p>
            <a:pPr lvl="0" algn="ctr"/>
            <a:r>
              <a:rPr lang="tr-TR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İŞLEMLERİ </a:t>
            </a:r>
            <a:endParaRPr lang="tr-T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11188" y="706896"/>
            <a:ext cx="821372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TAŞINIR MAL YÖNETMELİĞİ</a:t>
            </a:r>
          </a:p>
          <a:p>
            <a:pPr algn="ctr"/>
            <a:r>
              <a:rPr lang="tr-TR" b="1" dirty="0" smtClean="0">
                <a:solidFill>
                  <a:prstClr val="black"/>
                </a:solidFill>
                <a:latin typeface="Tahoma" pitchFamily="34" charset="0"/>
                <a:cs typeface="Arial" charset="0"/>
              </a:rPr>
              <a:t>Tüketim </a:t>
            </a:r>
            <a:r>
              <a:rPr lang="tr-TR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suretiyle </a:t>
            </a:r>
            <a:r>
              <a:rPr lang="tr-TR" b="1" dirty="0" smtClean="0">
                <a:solidFill>
                  <a:prstClr val="black"/>
                </a:solidFill>
                <a:latin typeface="Tahoma" pitchFamily="34" charset="0"/>
                <a:cs typeface="Arial" charset="0"/>
              </a:rPr>
              <a:t>çıkış</a:t>
            </a:r>
          </a:p>
          <a:p>
            <a:pPr algn="ctr"/>
            <a:endParaRPr lang="tr-TR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algn="just"/>
            <a:r>
              <a:rPr lang="tr-TR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	MADDE 22 –</a:t>
            </a:r>
            <a:r>
              <a:rPr lang="tr-TR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endParaRPr lang="tr-TR" dirty="0" smtClean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algn="just"/>
            <a:endParaRPr lang="tr-TR" dirty="0" smtClean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algn="just"/>
            <a:r>
              <a:rPr lang="tr-TR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	</a:t>
            </a:r>
            <a:r>
              <a:rPr lang="tr-TR" dirty="0" smtClean="0">
                <a:solidFill>
                  <a:prstClr val="black"/>
                </a:solidFill>
                <a:latin typeface="Tahoma" pitchFamily="34" charset="0"/>
                <a:cs typeface="Arial" charset="0"/>
              </a:rPr>
              <a:t>(</a:t>
            </a:r>
            <a:r>
              <a:rPr lang="tr-TR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1) </a:t>
            </a:r>
            <a:r>
              <a:rPr lang="tr-TR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Tüketim malzemeleri, Taşınır İstek Belgesi karşılığında düzenlenecek Taşınır İşlem Fişi ile çıkış kaydedilir. </a:t>
            </a:r>
          </a:p>
          <a:p>
            <a:pPr algn="just"/>
            <a:r>
              <a:rPr lang="tr-TR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	</a:t>
            </a:r>
          </a:p>
          <a:p>
            <a:pPr algn="just"/>
            <a:r>
              <a:rPr lang="tr-TR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	(2) Kamu idarelerinin iç imkanlarıyla kendi kullanımları için üretecekleri dayanıklı taşınırların üretiminde kullanılan taşınırlar için de birinci fıkra hükmü uygulanır. </a:t>
            </a:r>
          </a:p>
          <a:p>
            <a:pPr algn="just"/>
            <a:r>
              <a:rPr lang="tr-TR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	</a:t>
            </a:r>
          </a:p>
          <a:p>
            <a:pPr algn="just"/>
            <a:r>
              <a:rPr lang="tr-TR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	(3) Taşınır İşlem Fişi düzenlenmeden hiçbir şekilde tüketim malzemesi çıkışı yapılamaz. </a:t>
            </a:r>
          </a:p>
          <a:p>
            <a:pPr algn="just"/>
            <a:r>
              <a:rPr lang="tr-TR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	</a:t>
            </a:r>
          </a:p>
          <a:p>
            <a:pPr algn="just"/>
            <a:r>
              <a:rPr lang="tr-TR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	(4) </a:t>
            </a:r>
            <a:r>
              <a:rPr lang="tr-TR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Tüketim malzemelerinin çıkış kayıtları, ambarlara girişlerindeki öncelik sırası dikkate alınarak "ilk giren-ilk çıkar" esasına göre ve giriş bedelleri üzerinden yapılır</a:t>
            </a:r>
            <a:r>
              <a:rPr lang="tr-TR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.</a:t>
            </a:r>
          </a:p>
          <a:p>
            <a:pPr algn="just"/>
            <a:endParaRPr lang="tr-TR" dirty="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23528" y="188640"/>
            <a:ext cx="2948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Verme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7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59632" y="3070701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1.1.1 TAŞINIR İSTEKLERİ  </a:t>
            </a:r>
            <a:endParaRPr lang="tr-TR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-36512" y="44624"/>
            <a:ext cx="38763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 Taşınır İstekleri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/>
          <a:srcRect t="11513" r="1420" b="5194"/>
          <a:stretch/>
        </p:blipFill>
        <p:spPr bwMode="auto">
          <a:xfrm>
            <a:off x="348220" y="1022567"/>
            <a:ext cx="8544258" cy="5333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683568" y="1772816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358778" y="5398719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Yuvarlatılmış Dikdörtgen 12"/>
          <p:cNvSpPr/>
          <p:nvPr/>
        </p:nvSpPr>
        <p:spPr>
          <a:xfrm>
            <a:off x="4104710" y="4725144"/>
            <a:ext cx="4787768" cy="48605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Taşınır İstekleri yetkilendirilen Taşınır İstek Birim Yetkilisi tarafından yapılır.</a:t>
            </a:r>
            <a:endParaRPr lang="tr-TR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1636" r="1420" b="5317"/>
          <a:stretch/>
        </p:blipFill>
        <p:spPr bwMode="auto">
          <a:xfrm>
            <a:off x="348220" y="1022035"/>
            <a:ext cx="8544258" cy="5333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-36512" y="44624"/>
            <a:ext cx="39452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 Taşınır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İstekleri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09072" y="2796168"/>
            <a:ext cx="1008112" cy="1173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6588224" y="5155692"/>
            <a:ext cx="1800200" cy="48605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Taşınır İstek Belgesi Oluştur</a:t>
            </a:r>
            <a:endParaRPr lang="tr-TR" sz="1050" dirty="0">
              <a:solidFill>
                <a:schemeClr val="tx1"/>
              </a:solidFill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358778" y="5398719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3226708" y="2004080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372676" y="2659772"/>
            <a:ext cx="655692" cy="135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6588224" y="4669372"/>
            <a:ext cx="1584176" cy="48605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Taşınır Talepleri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6588224" y="5641746"/>
            <a:ext cx="2160240" cy="48605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Açılan Pencerede Ambar Adı Seçilir.</a:t>
            </a:r>
            <a:endParaRPr lang="tr-TR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1511" r="1128" b="7036"/>
          <a:stretch/>
        </p:blipFill>
        <p:spPr bwMode="auto">
          <a:xfrm>
            <a:off x="348220" y="1021503"/>
            <a:ext cx="8544258" cy="5334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-36512" y="44624"/>
            <a:ext cx="39452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 Taşınır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İstekleri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09072" y="2837696"/>
            <a:ext cx="1008112" cy="1173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226708" y="2034560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013942" y="4653136"/>
            <a:ext cx="3508777" cy="48605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Talep edilecek malzeme işaretlenerek istek miktarı yazılır.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139952" y="2420888"/>
            <a:ext cx="280467" cy="1027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2093248" y="2420888"/>
            <a:ext cx="44294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095148" y="2862652"/>
            <a:ext cx="44294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2093620" y="3160400"/>
            <a:ext cx="44294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2094364" y="3304416"/>
            <a:ext cx="44294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1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F1F3-4FC4-47C4-B503-1C97E6EDFBF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11512" r="1211" b="5317"/>
          <a:stretch/>
        </p:blipFill>
        <p:spPr bwMode="auto">
          <a:xfrm>
            <a:off x="352520" y="1030169"/>
            <a:ext cx="8539958" cy="5325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-36512" y="44624"/>
            <a:ext cx="39452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Tüketime Verme</a:t>
            </a:r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1.1. Taşınır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İstekleri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09072" y="2791976"/>
            <a:ext cx="1008112" cy="1173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611888" y="4509120"/>
            <a:ext cx="184854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581408" y="4838680"/>
            <a:ext cx="1431736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5926525" y="5504111"/>
            <a:ext cx="2688132" cy="31503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İstek Yapılacak Taşınır Kayıt Yetkilisi Seçilir.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929124" y="5823548"/>
            <a:ext cx="1584176" cy="2880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İstek Yapan Birim Seçilir.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3238392" y="4557892"/>
            <a:ext cx="3205815" cy="32227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/>
                </a:solidFill>
              </a:rPr>
              <a:t>Ve Yerleşim Birimi (</a:t>
            </a:r>
            <a:r>
              <a:rPr lang="tr-TR" sz="1050" dirty="0" err="1" smtClean="0">
                <a:solidFill>
                  <a:schemeClr val="tx1"/>
                </a:solidFill>
              </a:rPr>
              <a:t>Lokasyon</a:t>
            </a:r>
            <a:r>
              <a:rPr lang="tr-TR" sz="1050" dirty="0" smtClean="0">
                <a:solidFill>
                  <a:schemeClr val="tx1"/>
                </a:solidFill>
              </a:rPr>
              <a:t>) seçilerek devam edilir.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173860" y="3789040"/>
            <a:ext cx="14401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526</Words>
  <Application>Microsoft Office PowerPoint</Application>
  <PresentationFormat>Ekran Gösterisi (4:3)</PresentationFormat>
  <Paragraphs>143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Arial</vt:lpstr>
      <vt:lpstr>Bookman Old Style</vt:lpstr>
      <vt:lpstr>Calibri</vt:lpstr>
      <vt:lpstr>Calisto MT</vt:lpstr>
      <vt:lpstr>Tahoma</vt:lpstr>
      <vt:lpstr>1_Ofis Teması</vt:lpstr>
      <vt:lpstr> TAŞINIR KAYIT YÖNETİM SİSTEMİ  (TKYS)  Günay KILIÇ Taşınır Kayıt Yetkilisi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TAŞINIR MAL YÖNETMELİĞİ  Günay KILIÇ Taşınır Kayıt Yetkilisi</dc:title>
  <dc:creator>lenovo</dc:creator>
  <cp:lastModifiedBy>H-ODABAS-DH-45</cp:lastModifiedBy>
  <cp:revision>170</cp:revision>
  <cp:lastPrinted>2016-05-26T07:30:07Z</cp:lastPrinted>
  <dcterms:created xsi:type="dcterms:W3CDTF">2016-05-24T12:53:58Z</dcterms:created>
  <dcterms:modified xsi:type="dcterms:W3CDTF">2016-06-17T12:34:06Z</dcterms:modified>
</cp:coreProperties>
</file>